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2"/>
  </p:handoutMasterIdLst>
  <p:sldIdLst>
    <p:sldId id="256" r:id="rId3"/>
    <p:sldId id="257" r:id="rId5"/>
    <p:sldId id="258" r:id="rId6"/>
    <p:sldId id="262" r:id="rId7"/>
    <p:sldId id="260" r:id="rId8"/>
    <p:sldId id="263" r:id="rId9"/>
    <p:sldId id="259" r:id="rId10"/>
    <p:sldId id="264" r:id="rId11"/>
    <p:sldId id="265" r:id="rId12"/>
    <p:sldId id="266" r:id="rId13"/>
    <p:sldId id="271" r:id="rId14"/>
    <p:sldId id="272" r:id="rId15"/>
    <p:sldId id="273" r:id="rId16"/>
    <p:sldId id="278" r:id="rId17"/>
    <p:sldId id="279" r:id="rId18"/>
    <p:sldId id="280" r:id="rId19"/>
    <p:sldId id="281" r:id="rId20"/>
    <p:sldId id="282" r:id="rId21"/>
  </p:sldIdLst>
  <p:sldSz cx="12192000" cy="6858000"/>
  <p:notesSz cx="7103745" cy="10234295"/>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86374"/>
  </p:normalViewPr>
  <p:slideViewPr>
    <p:cSldViewPr snapToGrid="0" showGuides="1">
      <p:cViewPr varScale="1">
        <p:scale>
          <a:sx n="127" d="100"/>
          <a:sy n="127" d="100"/>
        </p:scale>
        <p:origin x="1952" y="184"/>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tags" Target="tags/tag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solidFill>
                  <a:schemeClr val="tx1">
                    <a:lumMod val="75000"/>
                    <a:lumOff val="25000"/>
                  </a:schemeClr>
                </a:solidFill>
                <a:effectLst/>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4400" b="0">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solidFill>
                  <a:schemeClr val="tx1">
                    <a:lumMod val="75000"/>
                    <a:lumOff val="25000"/>
                  </a:schemeClr>
                </a:solidFill>
              </a:defRPr>
            </a:lvl4pPr>
            <a:lvl5pPr>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49" y="469127"/>
            <a:ext cx="10307927" cy="4093347"/>
          </a:xfrm>
        </p:spPr>
        <p:txBody>
          <a:bodyPr anchor="b">
            <a:normAutofit/>
          </a:bodyPr>
          <a:lstStyle>
            <a:lvl1pPr>
              <a:defRPr sz="6000">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10307926" cy="647555"/>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4400" b="0" i="0">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9788" y="1744961"/>
            <a:ext cx="5157787"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400" b="0">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3200" b="0">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4400"/>
            </a:lvl1pPr>
          </a:lstStyle>
          <a:p>
            <a:r>
              <a:rPr lang="zh-CN" altLang="en-US" dirty="0"/>
              <a:t>单击此处编辑母版标题样式</a:t>
            </a:r>
            <a:endParaRPr lang="zh-CN" altLang="en-US" dirty="0"/>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7.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image" Target="../media/image28.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2.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effectLst/>
              </a:rPr>
              <a:t>包装</a:t>
            </a:r>
            <a:r>
              <a:rPr lang="zh-CN" altLang="en-US" dirty="0">
                <a:effectLst/>
              </a:rPr>
              <a:t>设计</a:t>
            </a:r>
            <a:endParaRPr lang="zh-CN" altLang="en-US" dirty="0">
              <a:effectLst/>
            </a:endParaRPr>
          </a:p>
        </p:txBody>
      </p:sp>
      <p:sp>
        <p:nvSpPr>
          <p:cNvPr id="5" name="副标题 4"/>
          <p:cNvSpPr>
            <a:spLocks noGrp="1"/>
          </p:cNvSpPr>
          <p:nvPr>
            <p:ph type="subTitle" idx="1"/>
          </p:nvPr>
        </p:nvSpPr>
        <p:spPr/>
        <p:txBody>
          <a:bodyPr/>
          <a:lstStyle/>
          <a:p>
            <a:r>
              <a:rPr lang="en-US" altLang="zh-CN" dirty="0">
                <a:latin typeface="+mn-lt"/>
              </a:rPr>
              <a:t>AI</a:t>
            </a:r>
            <a:endParaRPr lang="en-US" altLang="zh-CN" dirty="0">
              <a:latin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private/var/folders/cs/fgzr5ltj5qsbk3q84rrttlcr0000gn/T/com.kingsoft.wpsoffice.mac/picturecompress_20240102150136/output_1.pngoutput_1"/>
          <p:cNvPicPr>
            <a:picLocks noChangeAspect="1"/>
          </p:cNvPicPr>
          <p:nvPr/>
        </p:nvPicPr>
        <p:blipFill>
          <a:blip r:embed="rId1"/>
          <a:stretch>
            <a:fillRect/>
          </a:stretch>
        </p:blipFill>
        <p:spPr>
          <a:xfrm>
            <a:off x="819150" y="564515"/>
            <a:ext cx="5547360" cy="5518150"/>
          </a:xfrm>
          <a:prstGeom prst="rect">
            <a:avLst/>
          </a:prstGeom>
        </p:spPr>
      </p:pic>
      <p:sp>
        <p:nvSpPr>
          <p:cNvPr id="5" name="副标题 4"/>
          <p:cNvSpPr>
            <a:spLocks noGrp="1"/>
          </p:cNvSpPr>
          <p:nvPr>
            <p:ph type="subTitle" idx="1"/>
          </p:nvPr>
        </p:nvSpPr>
        <p:spPr>
          <a:xfrm>
            <a:off x="6913880" y="1035685"/>
            <a:ext cx="4810125" cy="4787265"/>
          </a:xfrm>
        </p:spPr>
        <p:txBody>
          <a:bodyPr>
            <a:normAutofit fontScale="70000"/>
          </a:bodyPr>
          <a:p>
            <a:pPr fontAlgn="auto">
              <a:lnSpc>
                <a:spcPct val="150000"/>
              </a:lnSpc>
            </a:pPr>
            <a:r>
              <a:rPr lang="zh-CN" altLang="en-US" sz="3000" b="1">
                <a:latin typeface="Bradley Hand ITC" panose="03070402050302030203" charset="0"/>
                <a:cs typeface="Bradley Hand ITC" panose="03070402050302030203" charset="0"/>
              </a:rPr>
              <a:t>box design,A vibrant and playful design featuring a cheerful macadamia nuts character surrounded by a burst of greenery. The background is adorned with whimsical patterns and the words "Happy" in a fun,inviting font</a:t>
            </a:r>
            <a:endParaRPr lang="zh-CN" altLang="en-US" sz="3000" b="1">
              <a:latin typeface="Bradley Hand ITC" panose="03070402050302030203" charset="0"/>
              <a:cs typeface="Bradley Hand ITC" panose="03070402050302030203" charset="0"/>
            </a:endParaRPr>
          </a:p>
          <a:p>
            <a:endParaRPr lang="zh-CN" altLang="en-US"/>
          </a:p>
          <a:p>
            <a:r>
              <a:rPr lang="zh-CN" altLang="en-US">
                <a:latin typeface="Bradley Hand ITC" panose="03070402050302030203" charset="0"/>
                <a:cs typeface="Bradley Hand ITC" panose="03070402050302030203" charset="0"/>
              </a:rPr>
              <a:t>Steps: 20, Sampler: DPM++ 2M Karras, CFG scale: 7, Seed: 2079253646, Size: 1024x1024, Model hash: 31e35c80fc, Model: sd_xl_base_1.0, Clip skip: 2, Version: v1.6.0-2-g4afaaf8a</a:t>
            </a:r>
            <a:endParaRPr lang="zh-CN" altLang="en-US">
              <a:latin typeface="Bradley Hand ITC" panose="03070402050302030203" charset="0"/>
              <a:cs typeface="Bradley Hand ITC" panose="03070402050302030203"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private/var/folders/cs/fgzr5ltj5qsbk3q84rrttlcr0000gn/T/com.kingsoft.wpsoffice.mac/picturecompress_20240102175306/output_1.pngoutput_1"/>
          <p:cNvPicPr>
            <a:picLocks noChangeAspect="1"/>
          </p:cNvPicPr>
          <p:nvPr/>
        </p:nvPicPr>
        <p:blipFill>
          <a:blip r:embed="rId1"/>
          <a:stretch>
            <a:fillRect/>
          </a:stretch>
        </p:blipFill>
        <p:spPr>
          <a:xfrm>
            <a:off x="842010" y="443230"/>
            <a:ext cx="5845810" cy="5878830"/>
          </a:xfrm>
          <a:prstGeom prst="rect">
            <a:avLst/>
          </a:prstGeom>
        </p:spPr>
      </p:pic>
      <p:sp>
        <p:nvSpPr>
          <p:cNvPr id="5" name="副标题 4"/>
          <p:cNvSpPr>
            <a:spLocks noGrp="1"/>
          </p:cNvSpPr>
          <p:nvPr>
            <p:ph type="subTitle" idx="1"/>
          </p:nvPr>
        </p:nvSpPr>
        <p:spPr>
          <a:xfrm>
            <a:off x="7357745" y="443230"/>
            <a:ext cx="4263390" cy="5909310"/>
          </a:xfrm>
        </p:spPr>
        <p:txBody>
          <a:bodyPr>
            <a:normAutofit fontScale="70000"/>
          </a:bodyPr>
          <a:p>
            <a:r>
              <a:rPr lang="en-US" altLang="zh-CN" sz="3430" b="1">
                <a:latin typeface="Bradley Hand ITC" panose="03070402050302030203" charset="0"/>
                <a:cs typeface="Bradley Hand ITC" panose="03070402050302030203" charset="0"/>
              </a:rPr>
              <a:t>gift package design,An organic farm's strawberry field, showcasing the morning mist and ripe strawberries, highlighting the product's freshness and natural characteristics,Organic farm rural illustration,Fresh and cool colors, such as clear blue, soft green, and bright red, conveying the product's freshness and natural beauty</a:t>
            </a:r>
            <a:endParaRPr lang="en-US" altLang="zh-CN" sz="3430" b="1">
              <a:latin typeface="Bradley Hand ITC" panose="03070402050302030203" charset="0"/>
              <a:cs typeface="Bradley Hand ITC" panose="03070402050302030203" charset="0"/>
            </a:endParaRPr>
          </a:p>
          <a:p>
            <a:endParaRPr lang="en-US" altLang="zh-CN">
              <a:latin typeface="Bradley Hand ITC" panose="03070402050302030203" charset="0"/>
              <a:cs typeface="Bradley Hand ITC" panose="03070402050302030203" charset="0"/>
            </a:endParaRPr>
          </a:p>
          <a:p>
            <a:r>
              <a:rPr lang="en-US" altLang="zh-CN">
                <a:latin typeface="Bradley Hand ITC" panose="03070402050302030203" charset="0"/>
                <a:cs typeface="Bradley Hand ITC" panose="03070402050302030203" charset="0"/>
              </a:rPr>
              <a:t>Steps: 20, Sampler: DPM++ 2M Karras, CFG scale: 7, Seed: 3362842292, Size: 1024x1024, Model hash: 31e35c80fc, Model: sd_xl_base_1.0, Clip skip: 2, Version: v1.6.0-2-g4afaaf8a</a:t>
            </a:r>
            <a:endParaRPr lang="en-US" altLang="zh-CN">
              <a:latin typeface="Bradley Hand ITC" panose="03070402050302030203" charset="0"/>
              <a:cs typeface="Bradley Hand ITC" panose="03070402050302030203"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private/var/folders/cs/fgzr5ltj5qsbk3q84rrttlcr0000gn/T/com.kingsoft.wpsoffice.mac/picturecompress_20240102180006/output_1.pngoutput_1"/>
          <p:cNvPicPr>
            <a:picLocks noChangeAspect="1"/>
          </p:cNvPicPr>
          <p:nvPr/>
        </p:nvPicPr>
        <p:blipFill>
          <a:blip r:embed="rId1"/>
          <a:stretch>
            <a:fillRect/>
          </a:stretch>
        </p:blipFill>
        <p:spPr>
          <a:xfrm>
            <a:off x="541655" y="511175"/>
            <a:ext cx="5982335" cy="5958205"/>
          </a:xfrm>
          <a:prstGeom prst="rect">
            <a:avLst/>
          </a:prstGeom>
        </p:spPr>
      </p:pic>
      <p:sp>
        <p:nvSpPr>
          <p:cNvPr id="5" name="副标题 4"/>
          <p:cNvSpPr>
            <a:spLocks noGrp="1"/>
          </p:cNvSpPr>
          <p:nvPr>
            <p:ph type="subTitle" idx="1"/>
          </p:nvPr>
        </p:nvSpPr>
        <p:spPr>
          <a:xfrm>
            <a:off x="7348220" y="848995"/>
            <a:ext cx="4122420" cy="5160010"/>
          </a:xfrm>
        </p:spPr>
        <p:txBody>
          <a:bodyPr>
            <a:normAutofit fontScale="80000"/>
          </a:bodyPr>
          <a:p>
            <a:r>
              <a:rPr lang="en-US" altLang="zh-CN" b="1">
                <a:latin typeface="Bradley Hand ITC" panose="03070402050302030203" charset="0"/>
                <a:cs typeface="Bradley Hand ITC" panose="03070402050302030203" charset="0"/>
              </a:rPr>
              <a:t>gift package design,A whimsical and artistic design,The bottle showcases a cheerful strawberries character, showcasing the morning mist and ripe strawberries, highlighting the product's freshness and natural characteristics,Organic farm rural illustration,Fresh and cool colors, such as clear blue, soft green, and bright red, conveying the product's freshness and natural beauty</a:t>
            </a:r>
            <a:endParaRPr lang="en-US" altLang="zh-CN" b="1">
              <a:latin typeface="Bradley Hand ITC" panose="03070402050302030203" charset="0"/>
              <a:cs typeface="Bradley Hand ITC" panose="03070402050302030203" charset="0"/>
            </a:endParaRPr>
          </a:p>
          <a:p>
            <a:endParaRPr lang="en-US" altLang="zh-CN">
              <a:latin typeface="Bradley Hand ITC" panose="03070402050302030203" charset="0"/>
              <a:cs typeface="Bradley Hand ITC" panose="03070402050302030203" charset="0"/>
            </a:endParaRPr>
          </a:p>
          <a:p>
            <a:r>
              <a:rPr lang="en-US" altLang="zh-CN">
                <a:latin typeface="Bradley Hand ITC" panose="03070402050302030203" charset="0"/>
                <a:cs typeface="Bradley Hand ITC" panose="03070402050302030203" charset="0"/>
              </a:rPr>
              <a:t>Steps: 20, Sampler: DPM++ 2M Karras, CFG scale: 7, Seed: 155640475, Size: 1024x1024, Model hash: 31e35c80fc, Model: sd_xl_base_1.0, Clip skip: 2, Version: v1.6.0-2-g4afaaf8a</a:t>
            </a:r>
            <a:endParaRPr lang="en-US" altLang="zh-CN">
              <a:latin typeface="Bradley Hand ITC" panose="03070402050302030203" charset="0"/>
              <a:cs typeface="Bradley Hand ITC" panose="03070402050302030203"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479425" y="409575"/>
            <a:ext cx="2695575" cy="2702560"/>
          </a:xfrm>
          <a:prstGeom prst="rect">
            <a:avLst/>
          </a:prstGeom>
        </p:spPr>
      </p:pic>
      <p:pic>
        <p:nvPicPr>
          <p:cNvPr id="5" name="图片 4" descr="/private/var/folders/cs/fgzr5ltj5qsbk3q84rrttlcr0000gn/T/com.kingsoft.wpsoffice.mac/picturecompress_20240102181027/output_1.pngoutput_1"/>
          <p:cNvPicPr>
            <a:picLocks noChangeAspect="1"/>
          </p:cNvPicPr>
          <p:nvPr/>
        </p:nvPicPr>
        <p:blipFill>
          <a:blip r:embed="rId2"/>
          <a:stretch>
            <a:fillRect/>
          </a:stretch>
        </p:blipFill>
        <p:spPr>
          <a:xfrm>
            <a:off x="4388485" y="409575"/>
            <a:ext cx="2696210" cy="2703830"/>
          </a:xfrm>
          <a:prstGeom prst="rect">
            <a:avLst/>
          </a:prstGeom>
        </p:spPr>
      </p:pic>
      <p:sp>
        <p:nvSpPr>
          <p:cNvPr id="6" name="副标题 5"/>
          <p:cNvSpPr>
            <a:spLocks noGrp="1"/>
          </p:cNvSpPr>
          <p:nvPr>
            <p:ph type="subTitle" idx="1"/>
          </p:nvPr>
        </p:nvSpPr>
        <p:spPr>
          <a:xfrm>
            <a:off x="7525385" y="321310"/>
            <a:ext cx="3794760" cy="2880995"/>
          </a:xfrm>
        </p:spPr>
        <p:txBody>
          <a:bodyPr>
            <a:normAutofit lnSpcReduction="10000"/>
          </a:bodyPr>
          <a:p>
            <a:r>
              <a:rPr lang="en-US" altLang="zh-CN" b="1">
                <a:latin typeface="Bradley Hand ITC" panose="03070402050302030203" charset="0"/>
                <a:cs typeface="Bradley Hand ITC" panose="03070402050302030203" charset="0"/>
              </a:rPr>
              <a:t>gift package design,A vibrant and playful design featuring a Fresh and energetic strawberries character jumping on the green grass,Hand-drawn watercolor,Mainly strawberry red, with grass green</a:t>
            </a:r>
            <a:endParaRPr lang="en-US" altLang="zh-CN" b="1">
              <a:latin typeface="Bradley Hand ITC" panose="03070402050302030203" charset="0"/>
              <a:cs typeface="Bradley Hand ITC" panose="03070402050302030203" charset="0"/>
            </a:endParaRPr>
          </a:p>
        </p:txBody>
      </p:sp>
      <p:pic>
        <p:nvPicPr>
          <p:cNvPr id="7" name="图片 6" descr="/private/var/folders/cs/fgzr5ltj5qsbk3q84rrttlcr0000gn/T/com.kingsoft.wpsoffice.mac/picturecompress_20240102181307/output_1.pngoutput_1"/>
          <p:cNvPicPr>
            <a:picLocks noChangeAspect="1"/>
          </p:cNvPicPr>
          <p:nvPr/>
        </p:nvPicPr>
        <p:blipFill>
          <a:blip r:embed="rId3"/>
          <a:stretch>
            <a:fillRect/>
          </a:stretch>
        </p:blipFill>
        <p:spPr>
          <a:xfrm>
            <a:off x="479425" y="3857625"/>
            <a:ext cx="2714625" cy="2703830"/>
          </a:xfrm>
          <a:prstGeom prst="rect">
            <a:avLst/>
          </a:prstGeom>
        </p:spPr>
      </p:pic>
      <p:sp>
        <p:nvSpPr>
          <p:cNvPr id="8" name="副标题 5"/>
          <p:cNvSpPr>
            <a:spLocks noGrp="1"/>
          </p:cNvSpPr>
          <p:nvPr/>
        </p:nvSpPr>
        <p:spPr>
          <a:xfrm>
            <a:off x="3812540" y="3778250"/>
            <a:ext cx="3615690" cy="286194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lumMod val="75000"/>
                    <a:lumOff val="25000"/>
                  </a:schemeClr>
                </a:solidFill>
                <a:effectLst/>
                <a:latin typeface="+mn-ea"/>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zh-CN" sz="2300" b="1">
                <a:latin typeface="Bradley Hand ITC" panose="03070402050302030203" charset="0"/>
                <a:cs typeface="Bradley Hand ITC" panose="03070402050302030203" charset="0"/>
              </a:rPr>
              <a:t>A vibrant and playful box package design featuring a Fresh and energetic strawberries character jumping on the green grass,Hand-drawn watercolor,Mainly strawberry red, with grass green</a:t>
            </a:r>
            <a:endParaRPr lang="en-US" altLang="zh-CN" sz="2300" b="1">
              <a:latin typeface="Bradley Hand ITC" panose="03070402050302030203" charset="0"/>
              <a:cs typeface="Bradley Hand ITC" panose="03070402050302030203"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private/var/folders/cs/fgzr5ltj5qsbk3q84rrttlcr0000gn/T/com.kingsoft.wpsoffice.mac/picturecompress_20240103160917/output_1.pngoutput_1"/>
          <p:cNvPicPr>
            <a:picLocks noChangeAspect="1"/>
          </p:cNvPicPr>
          <p:nvPr/>
        </p:nvPicPr>
        <p:blipFill>
          <a:blip r:embed="rId1"/>
          <a:stretch>
            <a:fillRect/>
          </a:stretch>
        </p:blipFill>
        <p:spPr>
          <a:xfrm>
            <a:off x="788670" y="713740"/>
            <a:ext cx="5536565" cy="5430520"/>
          </a:xfrm>
          <a:prstGeom prst="rect">
            <a:avLst/>
          </a:prstGeom>
        </p:spPr>
      </p:pic>
      <p:sp>
        <p:nvSpPr>
          <p:cNvPr id="6" name="副标题 5"/>
          <p:cNvSpPr>
            <a:spLocks noGrp="1"/>
          </p:cNvSpPr>
          <p:nvPr>
            <p:ph type="subTitle" idx="1"/>
          </p:nvPr>
        </p:nvSpPr>
        <p:spPr>
          <a:xfrm>
            <a:off x="6712585" y="1031875"/>
            <a:ext cx="4510405" cy="4794250"/>
          </a:xfrm>
        </p:spPr>
        <p:txBody>
          <a:bodyPr>
            <a:normAutofit fontScale="70000"/>
          </a:bodyPr>
          <a:p>
            <a:r>
              <a:rPr lang="en-US" altLang="zh-CN" sz="3000" b="1">
                <a:latin typeface="Bradley Hand ITC" panose="03070402050302030203" charset="0"/>
                <a:cs typeface="Bradley Hand ITC" panose="03070402050302030203" charset="0"/>
              </a:rPr>
              <a:t>strawberry Whisper,The packaging design concept revolves around the idea that every sip of strawberry juice is an experience of conversing with nature,The imagery depicts strawberries and leaves whispering, surrounded by delicate flowers,The illustration style is characterized by intricate line art. The color palette includes rich strawberry red, soft green, and delicate floral hues</a:t>
            </a:r>
            <a:endParaRPr lang="en-US" altLang="zh-CN" sz="3000" b="1">
              <a:latin typeface="Bradley Hand ITC" panose="03070402050302030203" charset="0"/>
              <a:cs typeface="Bradley Hand ITC" panose="03070402050302030203" charset="0"/>
            </a:endParaRPr>
          </a:p>
          <a:p>
            <a:endParaRPr lang="en-US" altLang="zh-CN">
              <a:latin typeface="Bradley Hand ITC" panose="03070402050302030203" charset="0"/>
              <a:cs typeface="Bradley Hand ITC" panose="03070402050302030203" charset="0"/>
            </a:endParaRPr>
          </a:p>
          <a:p>
            <a:r>
              <a:rPr lang="en-US" altLang="zh-CN">
                <a:latin typeface="Bradley Hand ITC" panose="03070402050302030203" charset="0"/>
                <a:cs typeface="Bradley Hand ITC" panose="03070402050302030203" charset="0"/>
              </a:rPr>
              <a:t>Steps: 20, Sampler: DPM++ 2M Karras, CFG scale: 7, Seed: 698324087, Size: 1024x1024, Model hash: 31e35c80fc, Model: sd_xl_base_1.0, Clip skip: 2, Version: v1.6.0-2-g4afaaf8a</a:t>
            </a:r>
            <a:endParaRPr lang="en-US" altLang="zh-CN">
              <a:latin typeface="Bradley Hand ITC" panose="03070402050302030203" charset="0"/>
              <a:cs typeface="Bradley Hand ITC" panose="03070402050302030203"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private/var/folders/cs/fgzr5ltj5qsbk3q84rrttlcr0000gn/T/com.kingsoft.wpsoffice.mac/picturecompress_20240103161539/output_1.pngoutput_1"/>
          <p:cNvPicPr>
            <a:picLocks noChangeAspect="1"/>
          </p:cNvPicPr>
          <p:nvPr/>
        </p:nvPicPr>
        <p:blipFill>
          <a:blip r:embed="rId1"/>
          <a:stretch>
            <a:fillRect/>
          </a:stretch>
        </p:blipFill>
        <p:spPr>
          <a:xfrm>
            <a:off x="713740" y="471805"/>
            <a:ext cx="5914390" cy="5914390"/>
          </a:xfrm>
          <a:prstGeom prst="rect">
            <a:avLst/>
          </a:prstGeom>
        </p:spPr>
      </p:pic>
      <p:sp>
        <p:nvSpPr>
          <p:cNvPr id="6" name="副标题 5"/>
          <p:cNvSpPr>
            <a:spLocks noGrp="1"/>
          </p:cNvSpPr>
          <p:nvPr>
            <p:ph type="subTitle" idx="1"/>
          </p:nvPr>
        </p:nvSpPr>
        <p:spPr>
          <a:xfrm>
            <a:off x="7163435" y="505460"/>
            <a:ext cx="4307205" cy="5638800"/>
          </a:xfrm>
        </p:spPr>
        <p:txBody>
          <a:bodyPr>
            <a:normAutofit fontScale="90000" lnSpcReduction="10000"/>
          </a:bodyPr>
          <a:p>
            <a:r>
              <a:rPr lang="en-US" altLang="zh-CN" b="1">
                <a:latin typeface="Bradley Hand ITC" panose="03070402050302030203" charset="0"/>
                <a:cs typeface="Bradley Hand ITC" panose="03070402050302030203" charset="0"/>
              </a:rPr>
              <a:t>strawberries and leaves whispering, surrounded by delicate flowers, intricate line art,rich strawberry red, soft green, and delicate floral hues, revolves every sip of strawberry juice is an experience of conversing with nature</a:t>
            </a:r>
            <a:endParaRPr lang="en-US" altLang="zh-CN" b="1">
              <a:latin typeface="Bradley Hand ITC" panose="03070402050302030203" charset="0"/>
              <a:cs typeface="Bradley Hand ITC" panose="03070402050302030203" charset="0"/>
            </a:endParaRPr>
          </a:p>
          <a:p>
            <a:r>
              <a:rPr lang="zh-CN" altLang="en-US">
                <a:latin typeface="华文行楷" panose="02010800040101010101" charset="-122"/>
                <a:ea typeface="华文行楷" panose="02010800040101010101" charset="-122"/>
                <a:cs typeface="华文行楷" panose="02010800040101010101" charset="-122"/>
              </a:rPr>
              <a:t>“草莓密语，画面描述：包装上有草莓和叶子在耳语，周围是细腻的花朵，精细的线条艺术风格，饱满的草莓红、柔和的绿色和淡雅的花色，</a:t>
            </a:r>
            <a:r>
              <a:rPr lang="zh-CN" altLang="en-US">
                <a:latin typeface="华文行楷" panose="02010800040101010101" charset="-122"/>
                <a:ea typeface="华文行楷" panose="02010800040101010101" charset="-122"/>
                <a:cs typeface="华文行楷" panose="02010800040101010101" charset="-122"/>
                <a:sym typeface="+mn-ea"/>
              </a:rPr>
              <a:t>每一口草莓汁都是一种与自然对话的体验。</a:t>
            </a:r>
            <a:r>
              <a:rPr lang="zh-CN" altLang="en-US">
                <a:latin typeface="华文行楷" panose="02010800040101010101" charset="-122"/>
                <a:ea typeface="华文行楷" panose="02010800040101010101" charset="-122"/>
                <a:cs typeface="华文行楷" panose="02010800040101010101" charset="-122"/>
              </a:rPr>
              <a:t>）</a:t>
            </a:r>
            <a:endParaRPr lang="en-US" altLang="zh-CN">
              <a:latin typeface="Bradley Hand ITC" panose="03070402050302030203" charset="0"/>
              <a:cs typeface="Bradley Hand ITC" panose="03070402050302030203" charset="0"/>
            </a:endParaRPr>
          </a:p>
          <a:p>
            <a:r>
              <a:rPr lang="en-US" altLang="zh-CN">
                <a:latin typeface="Bradley Hand ITC" panose="03070402050302030203" charset="0"/>
                <a:cs typeface="Bradley Hand ITC" panose="03070402050302030203" charset="0"/>
              </a:rPr>
              <a:t>Steps: 20, Sampler: DPM++ 2M Karras, CFG scale: 7, Seed: 391706261, Size: 1024x1024, Model hash: 31e35c80fc, Model: sd_xl_base_1.0, Clip skip: 2, Version: v1.6.0-2-g4afaaf8a</a:t>
            </a:r>
            <a:endParaRPr lang="en-US" altLang="zh-CN">
              <a:latin typeface="Bradley Hand ITC" panose="03070402050302030203" charset="0"/>
              <a:cs typeface="Bradley Hand ITC" panose="03070402050302030203"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private/var/folders/cs/fgzr5ltj5qsbk3q84rrttlcr0000gn/T/com.kingsoft.wpsoffice.mac/picturecompress_20240103162938/output_1.pngoutput_1"/>
          <p:cNvPicPr>
            <a:picLocks noChangeAspect="1"/>
          </p:cNvPicPr>
          <p:nvPr/>
        </p:nvPicPr>
        <p:blipFill>
          <a:blip r:embed="rId1"/>
          <a:stretch>
            <a:fillRect/>
          </a:stretch>
        </p:blipFill>
        <p:spPr>
          <a:xfrm>
            <a:off x="838835" y="476250"/>
            <a:ext cx="5789930" cy="5782310"/>
          </a:xfrm>
          <a:prstGeom prst="rect">
            <a:avLst/>
          </a:prstGeom>
        </p:spPr>
      </p:pic>
      <p:sp>
        <p:nvSpPr>
          <p:cNvPr id="5" name="文本框 4"/>
          <p:cNvSpPr txBox="1"/>
          <p:nvPr/>
        </p:nvSpPr>
        <p:spPr>
          <a:xfrm>
            <a:off x="7860665" y="751840"/>
            <a:ext cx="3333115" cy="5354320"/>
          </a:xfrm>
          <a:prstGeom prst="rect">
            <a:avLst/>
          </a:prstGeom>
          <a:noFill/>
        </p:spPr>
        <p:txBody>
          <a:bodyPr wrap="square" rtlCol="0" anchor="t">
            <a:spAutoFit/>
          </a:bodyPr>
          <a:p>
            <a:r>
              <a:rPr lang="zh-CN" altLang="en-US"/>
              <a:t>Packaging Design,the experience of drinking strawberry juice is likened to entering an imaginative fairy tale world,The packaging features a dreamy strawberry tree surrounded by fantastical creatures and plants,Cartoon style, with a sense of childlike wonder and fantasy colors, Soft pink, bright green, and warm sunshine yellow</a:t>
            </a:r>
            <a:endParaRPr lang="zh-CN" altLang="en-US"/>
          </a:p>
          <a:p>
            <a:r>
              <a:rPr lang="zh-CN" altLang="en-US"/>
              <a:t>Steps: 20, Sampler: DPM++ 2M Karras, CFG scale: 7, Seed: 2352272367, Size: 1024x1024, Model hash: 31e35c80fc, Model: sd_xl_base_1.0, Clip skip: 2, Version: v1.6.0-2-g4afaaf8a</a:t>
            </a:r>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private/var/folders/cs/fgzr5ltj5qsbk3q84rrttlcr0000gn/T/com.kingsoft.wpsoffice.mac/picturecompress_20240103163625/output_1.pngoutput_1"/>
          <p:cNvPicPr>
            <a:picLocks noChangeAspect="1"/>
          </p:cNvPicPr>
          <p:nvPr/>
        </p:nvPicPr>
        <p:blipFill>
          <a:blip r:embed="rId1"/>
          <a:stretch>
            <a:fillRect/>
          </a:stretch>
        </p:blipFill>
        <p:spPr>
          <a:xfrm>
            <a:off x="906780" y="678815"/>
            <a:ext cx="5491480" cy="5499735"/>
          </a:xfrm>
          <a:prstGeom prst="rect">
            <a:avLst/>
          </a:prstGeom>
        </p:spPr>
      </p:pic>
      <p:sp>
        <p:nvSpPr>
          <p:cNvPr id="5" name="文本框 4"/>
          <p:cNvSpPr txBox="1"/>
          <p:nvPr/>
        </p:nvSpPr>
        <p:spPr>
          <a:xfrm>
            <a:off x="7472680" y="710565"/>
            <a:ext cx="4117975" cy="4333240"/>
          </a:xfrm>
          <a:prstGeom prst="rect">
            <a:avLst/>
          </a:prstGeom>
          <a:noFill/>
        </p:spPr>
        <p:txBody>
          <a:bodyPr wrap="square" rtlCol="0" anchor="t">
            <a:noAutofit/>
          </a:bodyPr>
          <a:p>
            <a:r>
              <a:rPr lang="zh-CN" altLang="en-US" sz="2400" b="1">
                <a:latin typeface="Bradley Hand ITC" panose="03070402050302030203" charset="0"/>
                <a:cs typeface="Bradley Hand ITC" panose="03070402050302030203" charset="0"/>
              </a:rPr>
              <a:t>the experience of drinking strawberry juice is likened to entering an imaginative fairy tale world,a dreamy strawberry tree surrounded by fantastical creatures and plants,Cartoon style, with a sense of childlike wonder and fantasy colors, Soft pink, bright green, and warm sunshine yellow</a:t>
            </a:r>
            <a:endParaRPr lang="zh-CN" altLang="en-US" sz="2400" b="1">
              <a:latin typeface="Bradley Hand ITC" panose="03070402050302030203" charset="0"/>
              <a:cs typeface="Bradley Hand ITC" panose="03070402050302030203"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private/var/folders/cs/fgzr5ltj5qsbk3q84rrttlcr0000gn/T/com.kingsoft.wpsoffice.mac/picturecompress_20240103174748/output_1.pngoutput_1"/>
          <p:cNvPicPr>
            <a:picLocks noChangeAspect="1"/>
          </p:cNvPicPr>
          <p:nvPr/>
        </p:nvPicPr>
        <p:blipFill>
          <a:blip r:embed="rId1"/>
          <a:stretch>
            <a:fillRect/>
          </a:stretch>
        </p:blipFill>
        <p:spPr>
          <a:xfrm>
            <a:off x="722630" y="485140"/>
            <a:ext cx="5935980" cy="5887720"/>
          </a:xfrm>
          <a:prstGeom prst="rect">
            <a:avLst/>
          </a:prstGeom>
        </p:spPr>
      </p:pic>
      <p:sp>
        <p:nvSpPr>
          <p:cNvPr id="5" name="文本框 4"/>
          <p:cNvSpPr txBox="1"/>
          <p:nvPr/>
        </p:nvSpPr>
        <p:spPr>
          <a:xfrm>
            <a:off x="7710805" y="807085"/>
            <a:ext cx="3500120" cy="5244465"/>
          </a:xfrm>
          <a:prstGeom prst="rect">
            <a:avLst/>
          </a:prstGeom>
          <a:noFill/>
        </p:spPr>
        <p:txBody>
          <a:bodyPr wrap="square" rtlCol="0" anchor="t">
            <a:noAutofit/>
          </a:bodyPr>
          <a:p>
            <a:r>
              <a:rPr lang="zh-CN" altLang="en-US" b="1">
                <a:latin typeface="Bradley Hand ITC" panose="03070402050302030203" charset="0"/>
                <a:cs typeface="Bradley Hand ITC" panose="03070402050302030203" charset="0"/>
              </a:rPr>
              <a:t>packaging design,A beautifully illustrated strawberry and leaves design,The strawberry is realistically detailed and features leaves whispering around it. The illustration is in a naturalistic style with a focus on texture and depth. The color palette is bright and vibrant, with a focus on reds and greens. The package design is eye-catching and appealing, with a high-end feel. The packaging is made of eco-friendly materials and features a premium finish. The design is minimalist and modern, with a focus on simplicity and elegance</a:t>
            </a:r>
            <a:endParaRPr lang="zh-CN" altLang="en-US" b="1">
              <a:latin typeface="Bradley Hand ITC" panose="03070402050302030203" charset="0"/>
              <a:cs typeface="Bradley Hand ITC" panose="03070402050302030203"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1138555" y="1537335"/>
            <a:ext cx="9585325" cy="368300"/>
          </a:xfrm>
          <a:prstGeom prst="rect">
            <a:avLst/>
          </a:prstGeom>
          <a:noFill/>
        </p:spPr>
        <p:txBody>
          <a:bodyPr wrap="square" rtlCol="0">
            <a:spAutoFit/>
          </a:bodyPr>
          <a:p>
            <a:r>
              <a:rPr lang="en-US" altLang="zh-CN"/>
              <a:t>prompt</a:t>
            </a:r>
            <a:r>
              <a:rPr lang="zh-CN" altLang="en-US"/>
              <a:t>：yoghurt packaging,minimalism,starry sky”（酸奶包装，极简主义，星空）</a:t>
            </a:r>
            <a:endParaRPr lang="zh-CN" altLang="en-US"/>
          </a:p>
        </p:txBody>
      </p:sp>
      <p:sp>
        <p:nvSpPr>
          <p:cNvPr id="6" name="文本框 5"/>
          <p:cNvSpPr txBox="1"/>
          <p:nvPr/>
        </p:nvSpPr>
        <p:spPr>
          <a:xfrm>
            <a:off x="1017270" y="895350"/>
            <a:ext cx="2968625" cy="368300"/>
          </a:xfrm>
          <a:prstGeom prst="rect">
            <a:avLst/>
          </a:prstGeom>
          <a:noFill/>
        </p:spPr>
        <p:txBody>
          <a:bodyPr wrap="square" rtlCol="0">
            <a:spAutoFit/>
          </a:bodyPr>
          <a:p>
            <a:r>
              <a:rPr lang="en-US" altLang="zh-CN" b="1"/>
              <a:t>SDXL</a:t>
            </a:r>
            <a:r>
              <a:rPr lang="zh-CN" altLang="en-US" b="1"/>
              <a:t>模型</a:t>
            </a:r>
            <a:endParaRPr lang="zh-CN" altLang="en-US" b="1"/>
          </a:p>
        </p:txBody>
      </p:sp>
      <p:pic>
        <p:nvPicPr>
          <p:cNvPr id="7" name="图片 6" descr="/private/var/folders/cs/fgzr5ltj5qsbk3q84rrttlcr0000gn/T/com.kingsoft.wpsoffice.mac/picturecompress_20240102105323/output_1.pngoutput_1"/>
          <p:cNvPicPr>
            <a:picLocks noChangeAspect="1"/>
          </p:cNvPicPr>
          <p:nvPr/>
        </p:nvPicPr>
        <p:blipFill>
          <a:blip r:embed="rId1"/>
          <a:stretch>
            <a:fillRect/>
          </a:stretch>
        </p:blipFill>
        <p:spPr>
          <a:xfrm>
            <a:off x="2035810" y="2301875"/>
            <a:ext cx="3766185" cy="3756660"/>
          </a:xfrm>
          <a:prstGeom prst="rect">
            <a:avLst/>
          </a:prstGeom>
        </p:spPr>
      </p:pic>
      <p:pic>
        <p:nvPicPr>
          <p:cNvPr id="8" name="图片 7" descr="/private/var/folders/cs/fgzr5ltj5qsbk3q84rrttlcr0000gn/T/com.kingsoft.wpsoffice.mac/picturecompress_20240102105445/output_1.pngoutput_1"/>
          <p:cNvPicPr>
            <a:picLocks noChangeAspect="1"/>
          </p:cNvPicPr>
          <p:nvPr/>
        </p:nvPicPr>
        <p:blipFill>
          <a:blip r:embed="rId2"/>
          <a:stretch>
            <a:fillRect/>
          </a:stretch>
        </p:blipFill>
        <p:spPr>
          <a:xfrm>
            <a:off x="6434455" y="2301240"/>
            <a:ext cx="3766185" cy="375729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1017270" y="895350"/>
            <a:ext cx="2968625" cy="368300"/>
          </a:xfrm>
          <a:prstGeom prst="rect">
            <a:avLst/>
          </a:prstGeom>
          <a:noFill/>
        </p:spPr>
        <p:txBody>
          <a:bodyPr wrap="square" rtlCol="0">
            <a:spAutoFit/>
          </a:bodyPr>
          <a:p>
            <a:r>
              <a:rPr lang="zh-CN" altLang="en-US" b="1"/>
              <a:t>直接生成：</a:t>
            </a:r>
            <a:r>
              <a:rPr lang="en-US" altLang="zh-CN" b="1"/>
              <a:t>SDXL</a:t>
            </a:r>
            <a:r>
              <a:rPr lang="zh-CN" altLang="en-US" b="1"/>
              <a:t>模型</a:t>
            </a:r>
            <a:endParaRPr lang="zh-CN" altLang="en-US" b="1"/>
          </a:p>
        </p:txBody>
      </p:sp>
      <p:pic>
        <p:nvPicPr>
          <p:cNvPr id="4" name="图片 3"/>
          <p:cNvPicPr>
            <a:picLocks noChangeAspect="1"/>
          </p:cNvPicPr>
          <p:nvPr/>
        </p:nvPicPr>
        <p:blipFill>
          <a:blip r:embed="rId1"/>
          <a:stretch>
            <a:fillRect/>
          </a:stretch>
        </p:blipFill>
        <p:spPr>
          <a:xfrm>
            <a:off x="1979295" y="2546985"/>
            <a:ext cx="3443605" cy="3429635"/>
          </a:xfrm>
          <a:prstGeom prst="rect">
            <a:avLst/>
          </a:prstGeom>
        </p:spPr>
      </p:pic>
      <p:sp>
        <p:nvSpPr>
          <p:cNvPr id="5" name="文本框 4"/>
          <p:cNvSpPr txBox="1"/>
          <p:nvPr/>
        </p:nvSpPr>
        <p:spPr>
          <a:xfrm>
            <a:off x="1138555" y="1537335"/>
            <a:ext cx="9585325" cy="368300"/>
          </a:xfrm>
          <a:prstGeom prst="rect">
            <a:avLst/>
          </a:prstGeom>
          <a:noFill/>
        </p:spPr>
        <p:txBody>
          <a:bodyPr wrap="square" rtlCol="0">
            <a:spAutoFit/>
          </a:bodyPr>
          <a:p>
            <a:r>
              <a:rPr lang="en-US" altLang="zh-CN"/>
              <a:t>prompt</a:t>
            </a:r>
            <a:r>
              <a:rPr lang="zh-CN" altLang="en-US"/>
              <a:t>：</a:t>
            </a:r>
            <a:r>
              <a:rPr lang="en-US" altLang="zh-CN"/>
              <a:t>nut</a:t>
            </a:r>
            <a:r>
              <a:rPr lang="zh-CN" altLang="en-US"/>
              <a:t> packaging,minimalism,starry sky”（</a:t>
            </a:r>
            <a:r>
              <a:rPr lang="zh-CN" altLang="en-US"/>
              <a:t>坚果包装，极简主义，星空）</a:t>
            </a:r>
            <a:endParaRPr lang="zh-CN" altLang="en-US"/>
          </a:p>
        </p:txBody>
      </p:sp>
      <p:pic>
        <p:nvPicPr>
          <p:cNvPr id="7" name="图片 6" descr="/private/var/folders/cs/fgzr5ltj5qsbk3q84rrttlcr0000gn/T/com.kingsoft.wpsoffice.mac/picturecompress_20240102110511/output_1.pngoutput_1"/>
          <p:cNvPicPr>
            <a:picLocks noChangeAspect="1"/>
          </p:cNvPicPr>
          <p:nvPr/>
        </p:nvPicPr>
        <p:blipFill>
          <a:blip r:embed="rId2"/>
          <a:stretch>
            <a:fillRect/>
          </a:stretch>
        </p:blipFill>
        <p:spPr>
          <a:xfrm>
            <a:off x="6797675" y="2546350"/>
            <a:ext cx="3439160" cy="34302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1017270" y="228600"/>
            <a:ext cx="4289425" cy="368300"/>
          </a:xfrm>
          <a:prstGeom prst="rect">
            <a:avLst/>
          </a:prstGeom>
          <a:noFill/>
        </p:spPr>
        <p:txBody>
          <a:bodyPr wrap="square" rtlCol="0">
            <a:spAutoFit/>
          </a:bodyPr>
          <a:p>
            <a:r>
              <a:rPr lang="en-US" altLang="zh-CN" b="1"/>
              <a:t>SDXL</a:t>
            </a:r>
            <a:r>
              <a:rPr lang="zh-CN" altLang="en-US" b="1"/>
              <a:t>模型：开心果</a:t>
            </a:r>
            <a:r>
              <a:rPr lang="zh-CN" altLang="en-US" b="1"/>
              <a:t>产品包装</a:t>
            </a:r>
            <a:r>
              <a:rPr lang="zh-CN" altLang="en-US" b="1"/>
              <a:t>设计</a:t>
            </a:r>
            <a:endParaRPr lang="zh-CN" altLang="en-US" b="1"/>
          </a:p>
        </p:txBody>
      </p:sp>
      <p:sp>
        <p:nvSpPr>
          <p:cNvPr id="5" name="文本框 4"/>
          <p:cNvSpPr txBox="1"/>
          <p:nvPr/>
        </p:nvSpPr>
        <p:spPr>
          <a:xfrm>
            <a:off x="942975" y="807085"/>
            <a:ext cx="10398760" cy="1753235"/>
          </a:xfrm>
          <a:prstGeom prst="rect">
            <a:avLst/>
          </a:prstGeom>
          <a:noFill/>
        </p:spPr>
        <p:txBody>
          <a:bodyPr wrap="square" rtlCol="0">
            <a:spAutoFit/>
          </a:bodyPr>
          <a:p>
            <a:r>
              <a:rPr lang="en-US" altLang="zh-CN"/>
              <a:t>AIGC </a:t>
            </a:r>
            <a:r>
              <a:rPr lang="zh-CN" altLang="en-US"/>
              <a:t>助手：开心果产品包装设计</a:t>
            </a:r>
            <a:r>
              <a:rPr lang="en-US" altLang="zh-CN"/>
              <a:t>  </a:t>
            </a:r>
            <a:endParaRPr lang="en-US" altLang="zh-CN"/>
          </a:p>
          <a:p>
            <a:r>
              <a:rPr lang="en-US" altLang="zh-CN"/>
              <a:t>prompt1</a:t>
            </a:r>
            <a:r>
              <a:rPr lang="zh-CN" altLang="en-US"/>
              <a:t>：</a:t>
            </a:r>
            <a:r>
              <a:t>A whimsical and artistic design featuring a dreamy pistachio orchard scene. The bag showcases a watercolor-style illustration of pistachio trees, with the words "Pistachio Paradise" intertwined with delicate vines and leaves. </a:t>
            </a:r>
          </a:p>
          <a:p>
            <a:r>
              <a:t>一个奇幻而艺术的设计，展现了一个梦幻的开心果果园场景。包装袋上有一幅水彩风格的开心果树插图，配以“开心果天堂”字样，与精致的藤蔓和叶子交织在一起。</a:t>
            </a:r>
            <a:endParaRPr lang="zh-CN"/>
          </a:p>
        </p:txBody>
      </p:sp>
      <p:pic>
        <p:nvPicPr>
          <p:cNvPr id="2" name="图片 1" descr="/private/var/folders/cs/fgzr5ltj5qsbk3q84rrttlcr0000gn/T/com.kingsoft.wpsoffice.mac/picturecompress_20240102134058/output_1.pngoutput_1"/>
          <p:cNvPicPr>
            <a:picLocks noChangeAspect="1"/>
          </p:cNvPicPr>
          <p:nvPr/>
        </p:nvPicPr>
        <p:blipFill>
          <a:blip r:embed="rId1"/>
          <a:stretch>
            <a:fillRect/>
          </a:stretch>
        </p:blipFill>
        <p:spPr>
          <a:xfrm>
            <a:off x="6793865" y="2592070"/>
            <a:ext cx="4084955" cy="4074160"/>
          </a:xfrm>
          <a:prstGeom prst="rect">
            <a:avLst/>
          </a:prstGeom>
        </p:spPr>
      </p:pic>
      <p:pic>
        <p:nvPicPr>
          <p:cNvPr id="3" name="图片 2" descr="/private/var/folders/cs/fgzr5ltj5qsbk3q84rrttlcr0000gn/T/com.kingsoft.wpsoffice.mac/picturecompress_20240102134939/output_1.pngoutput_1"/>
          <p:cNvPicPr>
            <a:picLocks noChangeAspect="1"/>
          </p:cNvPicPr>
          <p:nvPr/>
        </p:nvPicPr>
        <p:blipFill>
          <a:blip r:embed="rId2"/>
          <a:stretch>
            <a:fillRect/>
          </a:stretch>
        </p:blipFill>
        <p:spPr>
          <a:xfrm>
            <a:off x="1109345" y="2592070"/>
            <a:ext cx="4084320" cy="408432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private/var/folders/cs/fgzr5ltj5qsbk3q84rrttlcr0000gn/T/com.kingsoft.wpsoffice.mac/picturecompress_20240102135322/output_1.pngoutput_1"/>
          <p:cNvPicPr>
            <a:picLocks noChangeAspect="1"/>
          </p:cNvPicPr>
          <p:nvPr/>
        </p:nvPicPr>
        <p:blipFill>
          <a:blip r:embed="rId1"/>
          <a:stretch>
            <a:fillRect/>
          </a:stretch>
        </p:blipFill>
        <p:spPr>
          <a:xfrm>
            <a:off x="656590" y="844550"/>
            <a:ext cx="5168265" cy="5168265"/>
          </a:xfrm>
          <a:prstGeom prst="rect">
            <a:avLst/>
          </a:prstGeom>
        </p:spPr>
      </p:pic>
      <p:pic>
        <p:nvPicPr>
          <p:cNvPr id="3" name="图片 2" descr="/private/var/folders/cs/fgzr5ltj5qsbk3q84rrttlcr0000gn/T/com.kingsoft.wpsoffice.mac/picturecompress_20240102140636/output_1.pngoutput_1"/>
          <p:cNvPicPr>
            <a:picLocks noChangeAspect="1"/>
          </p:cNvPicPr>
          <p:nvPr/>
        </p:nvPicPr>
        <p:blipFill>
          <a:blip r:embed="rId2"/>
          <a:stretch>
            <a:fillRect/>
          </a:stretch>
        </p:blipFill>
        <p:spPr>
          <a:xfrm>
            <a:off x="6268085" y="844550"/>
            <a:ext cx="5138420" cy="516826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1017270" y="228600"/>
            <a:ext cx="2968625" cy="368300"/>
          </a:xfrm>
          <a:prstGeom prst="rect">
            <a:avLst/>
          </a:prstGeom>
          <a:noFill/>
        </p:spPr>
        <p:txBody>
          <a:bodyPr wrap="square" rtlCol="0">
            <a:spAutoFit/>
          </a:bodyPr>
          <a:p>
            <a:r>
              <a:rPr lang="zh-CN" altLang="en-US" b="1"/>
              <a:t>直接生成：</a:t>
            </a:r>
            <a:r>
              <a:rPr lang="en-US" altLang="zh-CN" b="1"/>
              <a:t>SDXL</a:t>
            </a:r>
            <a:r>
              <a:rPr lang="zh-CN" altLang="en-US" b="1"/>
              <a:t>模型</a:t>
            </a:r>
            <a:endParaRPr lang="zh-CN" altLang="en-US" b="1"/>
          </a:p>
        </p:txBody>
      </p:sp>
      <p:sp>
        <p:nvSpPr>
          <p:cNvPr id="5" name="文本框 4"/>
          <p:cNvSpPr txBox="1"/>
          <p:nvPr/>
        </p:nvSpPr>
        <p:spPr>
          <a:xfrm>
            <a:off x="942975" y="807085"/>
            <a:ext cx="10398760" cy="1753235"/>
          </a:xfrm>
          <a:prstGeom prst="rect">
            <a:avLst/>
          </a:prstGeom>
          <a:noFill/>
        </p:spPr>
        <p:txBody>
          <a:bodyPr wrap="square" rtlCol="0">
            <a:spAutoFit/>
          </a:bodyPr>
          <a:p>
            <a:r>
              <a:rPr lang="en-US" altLang="zh-CN"/>
              <a:t>AIGC </a:t>
            </a:r>
            <a:r>
              <a:rPr lang="zh-CN" altLang="en-US"/>
              <a:t>助手：开心果产品包装设计</a:t>
            </a:r>
            <a:r>
              <a:rPr lang="en-US" altLang="zh-CN"/>
              <a:t>  </a:t>
            </a:r>
            <a:endParaRPr lang="en-US" altLang="zh-CN"/>
          </a:p>
          <a:p>
            <a:r>
              <a:rPr lang="en-US" altLang="zh-CN"/>
              <a:t>prompt2</a:t>
            </a:r>
            <a:r>
              <a:rPr lang="zh-CN" altLang="en-US"/>
              <a:t>：</a:t>
            </a:r>
            <a:r>
              <a:t>A vibrant and playful design featuring a cheerful pistachio character surrounded by a burst of greenery. The background is adorned with whimsical patterns and the words "Happy Pistachios" in a fun, inviting font. </a:t>
            </a:r>
          </a:p>
          <a:p>
            <a:r>
              <a:t>一个充满活力和俏皮的设计，有一个愉快的开心果角色，周围是一片翠绿的绿色植物。背景装饰着奇妙的图案，用一种有趣、引人入胜的字体写着“开心果”。</a:t>
            </a:r>
          </a:p>
        </p:txBody>
      </p:sp>
      <p:pic>
        <p:nvPicPr>
          <p:cNvPr id="4" name="图片 3" descr="/private/var/folders/cs/fgzr5ltj5qsbk3q84rrttlcr0000gn/T/com.kingsoft.wpsoffice.mac/picturecompress_20240102141002/output_1.pngoutput_1"/>
          <p:cNvPicPr>
            <a:picLocks noChangeAspect="1"/>
          </p:cNvPicPr>
          <p:nvPr/>
        </p:nvPicPr>
        <p:blipFill>
          <a:blip r:embed="rId1"/>
          <a:stretch>
            <a:fillRect/>
          </a:stretch>
        </p:blipFill>
        <p:spPr>
          <a:xfrm>
            <a:off x="127635" y="2875280"/>
            <a:ext cx="3999230" cy="3982720"/>
          </a:xfrm>
          <a:prstGeom prst="rect">
            <a:avLst/>
          </a:prstGeom>
        </p:spPr>
      </p:pic>
      <p:pic>
        <p:nvPicPr>
          <p:cNvPr id="7" name="图片 6"/>
          <p:cNvPicPr>
            <a:picLocks noChangeAspect="1"/>
          </p:cNvPicPr>
          <p:nvPr/>
        </p:nvPicPr>
        <p:blipFill>
          <a:blip r:embed="rId2"/>
          <a:stretch>
            <a:fillRect/>
          </a:stretch>
        </p:blipFill>
        <p:spPr>
          <a:xfrm>
            <a:off x="4114800" y="2875280"/>
            <a:ext cx="4013835" cy="3983355"/>
          </a:xfrm>
          <a:prstGeom prst="rect">
            <a:avLst/>
          </a:prstGeom>
        </p:spPr>
      </p:pic>
      <p:pic>
        <p:nvPicPr>
          <p:cNvPr id="8" name="图片 7" descr="/private/var/folders/cs/fgzr5ltj5qsbk3q84rrttlcr0000gn/T/com.kingsoft.wpsoffice.mac/picturecompress_20240102141421/output_1.pngoutput_1"/>
          <p:cNvPicPr>
            <a:picLocks noChangeAspect="1"/>
          </p:cNvPicPr>
          <p:nvPr/>
        </p:nvPicPr>
        <p:blipFill>
          <a:blip r:embed="rId3"/>
          <a:stretch>
            <a:fillRect/>
          </a:stretch>
        </p:blipFill>
        <p:spPr>
          <a:xfrm>
            <a:off x="8128635" y="2865755"/>
            <a:ext cx="4013835" cy="399224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904875" y="3427730"/>
            <a:ext cx="3460115" cy="3442335"/>
          </a:xfrm>
          <a:prstGeom prst="rect">
            <a:avLst/>
          </a:prstGeom>
        </p:spPr>
      </p:pic>
      <p:pic>
        <p:nvPicPr>
          <p:cNvPr id="3" name="图片 2" descr="/private/var/folders/cs/fgzr5ltj5qsbk3q84rrttlcr0000gn/T/com.kingsoft.wpsoffice.mac/picturecompress_20240102141650/output_1.pngoutput_1"/>
          <p:cNvPicPr>
            <a:picLocks noChangeAspect="1"/>
          </p:cNvPicPr>
          <p:nvPr/>
        </p:nvPicPr>
        <p:blipFill>
          <a:blip r:embed="rId2"/>
          <a:stretch>
            <a:fillRect/>
          </a:stretch>
        </p:blipFill>
        <p:spPr>
          <a:xfrm>
            <a:off x="904875" y="0"/>
            <a:ext cx="3459480" cy="3455035"/>
          </a:xfrm>
          <a:prstGeom prst="rect">
            <a:avLst/>
          </a:prstGeom>
        </p:spPr>
      </p:pic>
      <p:pic>
        <p:nvPicPr>
          <p:cNvPr id="4" name="图片 3"/>
          <p:cNvPicPr>
            <a:picLocks noChangeAspect="1"/>
          </p:cNvPicPr>
          <p:nvPr/>
        </p:nvPicPr>
        <p:blipFill>
          <a:blip r:embed="rId3"/>
          <a:stretch>
            <a:fillRect/>
          </a:stretch>
        </p:blipFill>
        <p:spPr>
          <a:xfrm>
            <a:off x="4364355" y="0"/>
            <a:ext cx="3449955" cy="3441700"/>
          </a:xfrm>
          <a:prstGeom prst="rect">
            <a:avLst/>
          </a:prstGeom>
        </p:spPr>
      </p:pic>
      <p:pic>
        <p:nvPicPr>
          <p:cNvPr id="5" name="图片 4"/>
          <p:cNvPicPr>
            <a:picLocks noChangeAspect="1"/>
          </p:cNvPicPr>
          <p:nvPr/>
        </p:nvPicPr>
        <p:blipFill>
          <a:blip r:embed="rId4"/>
          <a:stretch>
            <a:fillRect/>
          </a:stretch>
        </p:blipFill>
        <p:spPr>
          <a:xfrm>
            <a:off x="4364355" y="3428365"/>
            <a:ext cx="3441700" cy="3441700"/>
          </a:xfrm>
          <a:prstGeom prst="rect">
            <a:avLst/>
          </a:prstGeom>
        </p:spPr>
      </p:pic>
      <p:pic>
        <p:nvPicPr>
          <p:cNvPr id="7" name="图片 6"/>
          <p:cNvPicPr>
            <a:picLocks noChangeAspect="1"/>
          </p:cNvPicPr>
          <p:nvPr/>
        </p:nvPicPr>
        <p:blipFill>
          <a:blip r:embed="rId5"/>
          <a:stretch>
            <a:fillRect/>
          </a:stretch>
        </p:blipFill>
        <p:spPr>
          <a:xfrm>
            <a:off x="7806055" y="0"/>
            <a:ext cx="3436620" cy="3428365"/>
          </a:xfrm>
          <a:prstGeom prst="rect">
            <a:avLst/>
          </a:prstGeom>
        </p:spPr>
      </p:pic>
      <p:pic>
        <p:nvPicPr>
          <p:cNvPr id="8" name="图片 7"/>
          <p:cNvPicPr>
            <a:picLocks noChangeAspect="1"/>
          </p:cNvPicPr>
          <p:nvPr/>
        </p:nvPicPr>
        <p:blipFill>
          <a:blip r:embed="rId6"/>
          <a:stretch>
            <a:fillRect/>
          </a:stretch>
        </p:blipFill>
        <p:spPr>
          <a:xfrm>
            <a:off x="7793990" y="3421380"/>
            <a:ext cx="3436620" cy="34366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private/var/folders/cs/fgzr5ltj5qsbk3q84rrttlcr0000gn/T/com.kingsoft.wpsoffice.mac/picturecompress_20240102142508/output_1.pngoutput_1"/>
          <p:cNvPicPr>
            <a:picLocks noChangeAspect="1"/>
          </p:cNvPicPr>
          <p:nvPr/>
        </p:nvPicPr>
        <p:blipFill>
          <a:blip r:embed="rId1"/>
          <a:stretch>
            <a:fillRect/>
          </a:stretch>
        </p:blipFill>
        <p:spPr>
          <a:xfrm>
            <a:off x="469265" y="523875"/>
            <a:ext cx="2823845" cy="2823845"/>
          </a:xfrm>
          <a:prstGeom prst="rect">
            <a:avLst/>
          </a:prstGeom>
        </p:spPr>
      </p:pic>
      <p:pic>
        <p:nvPicPr>
          <p:cNvPr id="5" name="图片 4"/>
          <p:cNvPicPr>
            <a:picLocks noChangeAspect="1"/>
          </p:cNvPicPr>
          <p:nvPr/>
        </p:nvPicPr>
        <p:blipFill>
          <a:blip r:embed="rId2"/>
          <a:stretch>
            <a:fillRect/>
          </a:stretch>
        </p:blipFill>
        <p:spPr>
          <a:xfrm>
            <a:off x="4415790" y="538480"/>
            <a:ext cx="2823845" cy="2809240"/>
          </a:xfrm>
          <a:prstGeom prst="rect">
            <a:avLst/>
          </a:prstGeom>
        </p:spPr>
      </p:pic>
      <p:pic>
        <p:nvPicPr>
          <p:cNvPr id="6" name="图片 5" descr="/private/var/folders/cs/fgzr5ltj5qsbk3q84rrttlcr0000gn/T/com.kingsoft.wpsoffice.mac/picturecompress_20240102143138/output_1.pngoutput_1"/>
          <p:cNvPicPr>
            <a:picLocks noChangeAspect="1"/>
          </p:cNvPicPr>
          <p:nvPr/>
        </p:nvPicPr>
        <p:blipFill>
          <a:blip r:embed="rId3"/>
          <a:stretch>
            <a:fillRect/>
          </a:stretch>
        </p:blipFill>
        <p:spPr>
          <a:xfrm>
            <a:off x="8227695" y="523875"/>
            <a:ext cx="2823845" cy="2816860"/>
          </a:xfrm>
          <a:prstGeom prst="rect">
            <a:avLst/>
          </a:prstGeom>
        </p:spPr>
      </p:pic>
      <p:pic>
        <p:nvPicPr>
          <p:cNvPr id="7" name="图片 6" descr="/private/var/folders/cs/fgzr5ltj5qsbk3q84rrttlcr0000gn/T/com.kingsoft.wpsoffice.mac/picturecompress_20240102144138/output_1.pngoutput_1"/>
          <p:cNvPicPr>
            <a:picLocks noChangeAspect="1"/>
          </p:cNvPicPr>
          <p:nvPr/>
        </p:nvPicPr>
        <p:blipFill>
          <a:blip r:embed="rId4"/>
          <a:stretch>
            <a:fillRect/>
          </a:stretch>
        </p:blipFill>
        <p:spPr>
          <a:xfrm>
            <a:off x="484505" y="3879850"/>
            <a:ext cx="2808605" cy="2808605"/>
          </a:xfrm>
          <a:prstGeom prst="rect">
            <a:avLst/>
          </a:prstGeom>
        </p:spPr>
      </p:pic>
      <p:sp>
        <p:nvSpPr>
          <p:cNvPr id="8" name="文本框 7"/>
          <p:cNvSpPr txBox="1"/>
          <p:nvPr/>
        </p:nvSpPr>
        <p:spPr>
          <a:xfrm>
            <a:off x="5009515" y="148590"/>
            <a:ext cx="1764030" cy="368300"/>
          </a:xfrm>
          <a:prstGeom prst="rect">
            <a:avLst/>
          </a:prstGeom>
          <a:noFill/>
        </p:spPr>
        <p:txBody>
          <a:bodyPr wrap="square" rtlCol="0">
            <a:spAutoFit/>
          </a:bodyPr>
          <a:p>
            <a:r>
              <a:rPr lang="en-US" altLang="zh-CN"/>
              <a:t>gift Package</a:t>
            </a:r>
            <a:endParaRPr lang="en-US" altLang="zh-CN"/>
          </a:p>
        </p:txBody>
      </p:sp>
      <p:sp>
        <p:nvSpPr>
          <p:cNvPr id="9" name="文本框 8"/>
          <p:cNvSpPr txBox="1"/>
          <p:nvPr/>
        </p:nvSpPr>
        <p:spPr>
          <a:xfrm>
            <a:off x="8243570" y="148590"/>
            <a:ext cx="2808605" cy="368300"/>
          </a:xfrm>
          <a:prstGeom prst="rect">
            <a:avLst/>
          </a:prstGeom>
          <a:noFill/>
        </p:spPr>
        <p:txBody>
          <a:bodyPr wrap="square" rtlCol="0">
            <a:spAutoFit/>
          </a:bodyPr>
          <a:p>
            <a:r>
              <a:rPr lang="en-US" altLang="zh-CN"/>
              <a:t>octane render (oc渲染器)</a:t>
            </a:r>
            <a:endParaRPr lang="en-US" altLang="zh-CN"/>
          </a:p>
        </p:txBody>
      </p:sp>
      <p:sp>
        <p:nvSpPr>
          <p:cNvPr id="10" name="文本框 9"/>
          <p:cNvSpPr txBox="1"/>
          <p:nvPr/>
        </p:nvSpPr>
        <p:spPr>
          <a:xfrm>
            <a:off x="484505" y="3429635"/>
            <a:ext cx="2808605" cy="368300"/>
          </a:xfrm>
          <a:prstGeom prst="rect">
            <a:avLst/>
          </a:prstGeom>
          <a:noFill/>
        </p:spPr>
        <p:txBody>
          <a:bodyPr wrap="square" rtlCol="0">
            <a:spAutoFit/>
          </a:bodyPr>
          <a:p>
            <a:r>
              <a:rPr lang="en-US" altLang="zh-CN"/>
              <a:t>octane render (oc渲染器)</a:t>
            </a:r>
            <a:endParaRPr lang="en-US" altLang="zh-CN"/>
          </a:p>
        </p:txBody>
      </p:sp>
      <p:pic>
        <p:nvPicPr>
          <p:cNvPr id="11" name="图片 10" descr="/private/var/folders/cs/fgzr5ltj5qsbk3q84rrttlcr0000gn/T/com.kingsoft.wpsoffice.mac/picturecompress_20240102144604/output_1.pngoutput_1"/>
          <p:cNvPicPr>
            <a:picLocks noChangeAspect="1"/>
          </p:cNvPicPr>
          <p:nvPr/>
        </p:nvPicPr>
        <p:blipFill>
          <a:blip r:embed="rId5"/>
          <a:stretch>
            <a:fillRect/>
          </a:stretch>
        </p:blipFill>
        <p:spPr>
          <a:xfrm>
            <a:off x="4415790" y="3879850"/>
            <a:ext cx="2815590" cy="2808605"/>
          </a:xfrm>
          <a:prstGeom prst="rect">
            <a:avLst/>
          </a:prstGeom>
        </p:spPr>
      </p:pic>
      <p:sp>
        <p:nvSpPr>
          <p:cNvPr id="12" name="文本框 11"/>
          <p:cNvSpPr txBox="1"/>
          <p:nvPr/>
        </p:nvSpPr>
        <p:spPr>
          <a:xfrm>
            <a:off x="5488305" y="3511550"/>
            <a:ext cx="4745355" cy="368300"/>
          </a:xfrm>
          <a:prstGeom prst="rect">
            <a:avLst/>
          </a:prstGeom>
          <a:noFill/>
        </p:spPr>
        <p:txBody>
          <a:bodyPr wrap="square" rtlCol="0">
            <a:spAutoFit/>
          </a:bodyPr>
          <a:p>
            <a:r>
              <a:rPr lang="en-US" altLang="zh-CN"/>
              <a:t>tetragonal continuous figure (</a:t>
            </a:r>
            <a:r>
              <a:rPr lang="zh-CN" altLang="en-US"/>
              <a:t>四方连续图形</a:t>
            </a:r>
            <a:r>
              <a:rPr lang="en-US" altLang="zh-CN"/>
              <a:t>)</a:t>
            </a:r>
            <a:endParaRPr lang="en-US" altLang="zh-CN"/>
          </a:p>
        </p:txBody>
      </p:sp>
      <p:pic>
        <p:nvPicPr>
          <p:cNvPr id="13" name="图片 12" descr="/private/var/folders/cs/fgzr5ltj5qsbk3q84rrttlcr0000gn/T/com.kingsoft.wpsoffice.mac/picturecompress_20240102144834/output_1.pngoutput_1"/>
          <p:cNvPicPr>
            <a:picLocks noChangeAspect="1"/>
          </p:cNvPicPr>
          <p:nvPr/>
        </p:nvPicPr>
        <p:blipFill>
          <a:blip r:embed="rId6"/>
          <a:stretch>
            <a:fillRect/>
          </a:stretch>
        </p:blipFill>
        <p:spPr>
          <a:xfrm>
            <a:off x="8227695" y="3909695"/>
            <a:ext cx="2827020" cy="28238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7480935" y="704850"/>
            <a:ext cx="4262755" cy="4946015"/>
          </a:xfrm>
        </p:spPr>
        <p:txBody>
          <a:bodyPr>
            <a:normAutofit fontScale="70000"/>
          </a:bodyPr>
          <a:p>
            <a:r>
              <a:rPr lang="zh-CN" altLang="en-US" sz="3000" b="1">
                <a:latin typeface="Bradley Hand ITC" panose="03070402050302030203" charset="0"/>
                <a:cs typeface="Bradley Hand ITC" panose="03070402050302030203" charset="0"/>
              </a:rPr>
              <a:t>Senlin packing design,pop art,A vibrant and playful design featuring a cheerful pistachio character surrounded by a burst of greenery. The background is adorned with whimsical patterns and the words "Happy Pistachios" in a fun, octane render,inviting font,fourth party continuous designs</a:t>
            </a:r>
            <a:endParaRPr lang="zh-CN" altLang="en-US" sz="3000" b="1">
              <a:latin typeface="Bradley Hand ITC" panose="03070402050302030203" charset="0"/>
              <a:cs typeface="Bradley Hand ITC" panose="03070402050302030203" charset="0"/>
            </a:endParaRPr>
          </a:p>
          <a:p>
            <a:endParaRPr lang="zh-CN" altLang="en-US"/>
          </a:p>
          <a:p>
            <a:r>
              <a:rPr lang="zh-CN" altLang="en-US">
                <a:latin typeface="Bradley Hand ITC" panose="03070402050302030203" charset="0"/>
                <a:cs typeface="Bradley Hand ITC" panose="03070402050302030203" charset="0"/>
              </a:rPr>
              <a:t>Steps: 20, Sampler: DPM++ 2M Karras, CFG scale: 7, Seed: 2557224639, Size: 1024x1024, Model hash: 31e35c80fc, Model: sd_xl_base_1.0, Clip skip: 2, Version: v1.6.0-2-g4afaaf8a</a:t>
            </a:r>
            <a:endParaRPr lang="zh-CN" altLang="en-US">
              <a:latin typeface="Bradley Hand ITC" panose="03070402050302030203" charset="0"/>
              <a:cs typeface="Bradley Hand ITC" panose="03070402050302030203" charset="0"/>
            </a:endParaRPr>
          </a:p>
        </p:txBody>
      </p:sp>
      <p:pic>
        <p:nvPicPr>
          <p:cNvPr id="4" name="图片 3" descr="/private/var/folders/cs/fgzr5ltj5qsbk3q84rrttlcr0000gn/T/com.kingsoft.wpsoffice.mac/picturecompress_20240102145252/output_1.pngoutput_1"/>
          <p:cNvPicPr>
            <a:picLocks noChangeAspect="1"/>
          </p:cNvPicPr>
          <p:nvPr/>
        </p:nvPicPr>
        <p:blipFill>
          <a:blip r:embed="rId1"/>
          <a:stretch>
            <a:fillRect/>
          </a:stretch>
        </p:blipFill>
        <p:spPr>
          <a:xfrm>
            <a:off x="877570" y="626110"/>
            <a:ext cx="5628640" cy="5606415"/>
          </a:xfrm>
          <a:prstGeom prst="rect">
            <a:avLst/>
          </a:prstGeom>
        </p:spPr>
      </p:pic>
    </p:spTree>
  </p:cSld>
  <p:clrMapOvr>
    <a:masterClrMapping/>
  </p:clrMapOvr>
</p:sld>
</file>

<file path=ppt/tags/tag1.xml><?xml version="1.0" encoding="utf-8"?>
<p:tagLst xmlns:p="http://schemas.openxmlformats.org/presentationml/2006/main">
  <p:tag name="commondata" val="eyJoZGlkIjoiMGNjNWY3ZmVlYWRiMDRjNjU0MTk3ZTFlMTdlOGM2MWQifQ=="/>
</p:tagLst>
</file>

<file path=ppt/theme/theme1.xml><?xml version="1.0" encoding="utf-8"?>
<a:theme xmlns:a="http://schemas.openxmlformats.org/drawingml/2006/main" name="WPS">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宋体"/>
        <a:cs typeface=""/>
      </a:majorFont>
      <a:minorFont>
        <a:latin typeface="Calibri"/>
        <a:ea typeface="宋体"/>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5539</Words>
  <Application>WPS 演示</Application>
  <PresentationFormat>宽屏</PresentationFormat>
  <Paragraphs>67</Paragraphs>
  <Slides>18</Slides>
  <Notes>1</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18</vt:i4>
      </vt:variant>
    </vt:vector>
  </HeadingPairs>
  <TitlesOfParts>
    <vt:vector size="37" baseType="lpstr">
      <vt:lpstr>Arial</vt:lpstr>
      <vt:lpstr>宋体</vt:lpstr>
      <vt:lpstr>Wingdings</vt:lpstr>
      <vt:lpstr>Calibri</vt:lpstr>
      <vt:lpstr>微软雅黑</vt:lpstr>
      <vt:lpstr>Arial Unicode MS</vt:lpstr>
      <vt:lpstr>华文彩云</vt:lpstr>
      <vt:lpstr>华文细黑</vt:lpstr>
      <vt:lpstr>楷体</vt:lpstr>
      <vt:lpstr>等线 Light</vt:lpstr>
      <vt:lpstr>黑体</vt:lpstr>
      <vt:lpstr>Malgun Gothic</vt:lpstr>
      <vt:lpstr>Microsoft YaHei UI Light</vt:lpstr>
      <vt:lpstr>Bahnschrift SemiLight</vt:lpstr>
      <vt:lpstr>Bradley Hand ITC</vt:lpstr>
      <vt:lpstr>仿宋</vt:lpstr>
      <vt:lpstr>华文行楷</vt:lpstr>
      <vt:lpstr>华文楷体</vt:lpstr>
      <vt:lpstr>WPS</vt:lpstr>
      <vt:lpstr>包装设计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Evinci</cp:lastModifiedBy>
  <cp:revision>15</cp:revision>
  <dcterms:created xsi:type="dcterms:W3CDTF">2024-01-09T01:58:00Z</dcterms:created>
  <dcterms:modified xsi:type="dcterms:W3CDTF">2024-01-21T15:48:04Z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2052-12.1.0.16120</vt:lpwstr>
  </property>
  <property fmtid="{D5CDD505-2E9C-101B-9397-08002B2CF9AE}" pid="3" name="ICV">
    <vt:lpwstr>C72A205FA6F14BB4AF6D54D079B39492_12</vt:lpwstr>
  </property>
</Properties>
</file>

<file path=docProps/thumbnail.jpeg>
</file>